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71" r:id="rId6"/>
    <p:sldId id="259" r:id="rId7"/>
    <p:sldId id="260" r:id="rId8"/>
    <p:sldId id="261" r:id="rId9"/>
    <p:sldId id="268" r:id="rId10"/>
    <p:sldId id="269" r:id="rId11"/>
    <p:sldId id="262" r:id="rId12"/>
    <p:sldId id="263" r:id="rId13"/>
    <p:sldId id="264" r:id="rId14"/>
    <p:sldId id="265" r:id="rId15"/>
    <p:sldId id="273" r:id="rId16"/>
  </p:sldIdLst>
  <p:sldSz cx="18288000" cy="10287000"/>
  <p:notesSz cx="6858000" cy="914400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Arial Unicode MS" pitchFamily="34" charset="-128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6" d="100"/>
          <a:sy n="36" d="100"/>
        </p:scale>
        <p:origin x="-576" y="1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2025-06-26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0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33893" y="0"/>
            <a:ext cx="9054107" cy="10287000"/>
          </a:xfrm>
          <a:custGeom>
            <a:avLst/>
            <a:gdLst/>
            <a:ahLst/>
            <a:cxnLst/>
            <a:rect l="l" t="t" r="r" b="b"/>
            <a:pathLst>
              <a:path w="9054107" h="10287000">
                <a:moveTo>
                  <a:pt x="0" y="0"/>
                </a:moveTo>
                <a:lnTo>
                  <a:pt x="9054107" y="0"/>
                </a:lnTo>
                <a:lnTo>
                  <a:pt x="90541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6743" r="-687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37761" y="1357343"/>
            <a:ext cx="5246370" cy="7572314"/>
            <a:chOff x="0" y="0"/>
            <a:chExt cx="812800" cy="1173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173150"/>
            </a:xfrm>
            <a:custGeom>
              <a:avLst/>
              <a:gdLst/>
              <a:ahLst/>
              <a:cxnLst/>
              <a:rect l="l" t="t" r="r" b="b"/>
              <a:pathLst>
                <a:path w="812800" h="1173150">
                  <a:moveTo>
                    <a:pt x="0" y="0"/>
                  </a:moveTo>
                  <a:lnTo>
                    <a:pt x="812800" y="0"/>
                  </a:lnTo>
                  <a:lnTo>
                    <a:pt x="812800" y="1173150"/>
                  </a:lnTo>
                  <a:lnTo>
                    <a:pt x="0" y="1173150"/>
                  </a:lnTo>
                  <a:close/>
                </a:path>
              </a:pathLst>
            </a:custGeom>
            <a:blipFill>
              <a:blip r:embed="rId4"/>
              <a:stretch>
                <a:fillRect t="-11660" b="-1166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75654" y="2044981"/>
            <a:ext cx="7760080" cy="5455868"/>
            <a:chOff x="0" y="0"/>
            <a:chExt cx="10346773" cy="7274490"/>
          </a:xfrm>
        </p:grpSpPr>
        <p:sp>
          <p:nvSpPr>
            <p:cNvPr id="6" name="Freeform 6"/>
            <p:cNvSpPr/>
            <p:nvPr/>
          </p:nvSpPr>
          <p:spPr>
            <a:xfrm>
              <a:off x="3942684" y="0"/>
              <a:ext cx="2461405" cy="2461405"/>
            </a:xfrm>
            <a:custGeom>
              <a:avLst/>
              <a:gdLst/>
              <a:ahLst/>
              <a:cxnLst/>
              <a:rect l="l" t="t" r="r" b="b"/>
              <a:pathLst>
                <a:path w="2461405" h="2461405">
                  <a:moveTo>
                    <a:pt x="0" y="0"/>
                  </a:moveTo>
                  <a:lnTo>
                    <a:pt x="2461405" y="0"/>
                  </a:lnTo>
                  <a:lnTo>
                    <a:pt x="2461405" y="2461405"/>
                  </a:lnTo>
                  <a:lnTo>
                    <a:pt x="0" y="2461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3376308"/>
              <a:ext cx="10346773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550"/>
                </a:lnSpc>
                <a:spcBef>
                  <a:spcPct val="0"/>
                </a:spcBef>
              </a:pPr>
              <a:r>
                <a:rPr lang="en-US" sz="9000" u="none" dirty="0">
                  <a:solidFill>
                    <a:srgbClr val="030F1F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Explainable AI with SHAP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25365"/>
              <a:ext cx="10346773" cy="54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4"/>
                </a:lnSpc>
                <a:spcBef>
                  <a:spcPct val="0"/>
                </a:spcBef>
              </a:pPr>
              <a:r>
                <a:rPr lang="en-US" sz="2503" dirty="0">
                  <a:solidFill>
                    <a:srgbClr val="030F1F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Unlocking insights through SHAP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304800" y="1790700"/>
            <a:ext cx="5410200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200" u="none" spc="-136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Understanding </a:t>
            </a:r>
          </a:p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200" u="none" spc="-136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SHAP </a:t>
            </a:r>
          </a:p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200" u="none" spc="-136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Visualizations</a:t>
            </a:r>
            <a:endParaRPr lang="en-US" sz="7200" u="none" spc="-136" dirty="0">
              <a:solidFill>
                <a:srgbClr val="F4F5F8"/>
              </a:solidFill>
              <a:latin typeface="Times New Roman" pitchFamily="18" charset="0"/>
              <a:ea typeface="Arsenica Antiqua"/>
              <a:cs typeface="Times New Roman" pitchFamily="18" charset="0"/>
              <a:sym typeface="Arsenica Antiqua"/>
            </a:endParaRPr>
          </a:p>
        </p:txBody>
      </p:sp>
      <p:grpSp>
        <p:nvGrpSpPr>
          <p:cNvPr id="8" name="Group 6"/>
          <p:cNvGrpSpPr/>
          <p:nvPr/>
        </p:nvGrpSpPr>
        <p:grpSpPr>
          <a:xfrm>
            <a:off x="317205" y="6274392"/>
            <a:ext cx="11049000" cy="2895600"/>
            <a:chOff x="0" y="-1426385"/>
            <a:chExt cx="5412454" cy="7572914"/>
          </a:xfrm>
        </p:grpSpPr>
        <p:sp>
          <p:nvSpPr>
            <p:cNvPr id="9" name="AutoShape 7"/>
            <p:cNvSpPr/>
            <p:nvPr/>
          </p:nvSpPr>
          <p:spPr>
            <a:xfrm flipH="1">
              <a:off x="0" y="19049"/>
              <a:ext cx="3241396" cy="0"/>
            </a:xfrm>
            <a:prstGeom prst="line">
              <a:avLst/>
            </a:prstGeom>
            <a:ln w="38100" cap="flat">
              <a:solidFill>
                <a:srgbClr val="FCFCF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8"/>
            <p:cNvSpPr txBox="1"/>
            <p:nvPr/>
          </p:nvSpPr>
          <p:spPr>
            <a:xfrm>
              <a:off x="0" y="-1426385"/>
              <a:ext cx="5412454" cy="1375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09"/>
                </a:lnSpc>
              </a:pPr>
              <a:r>
                <a:rPr lang="en-US" sz="2999" u="none" spc="5" dirty="0" smtClean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Dependence Plot (local interaction effects)</a:t>
              </a:r>
              <a:endParaRPr lang="en-US" sz="2999" u="none" spc="5" dirty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0" y="146382"/>
              <a:ext cx="5412454" cy="6000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chemeClr val="bg1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Bar plots provide clear comparisons of feature contributions to model predictions</a:t>
              </a:r>
              <a:r>
                <a:rPr lang="en-US" sz="2400" u="none" dirty="0" smtClean="0">
                  <a:solidFill>
                    <a:schemeClr val="bg1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.</a:t>
              </a:r>
            </a:p>
            <a:p>
              <a:pPr marL="342900" indent="-342900">
                <a:lnSpc>
                  <a:spcPts val="3500"/>
                </a:lnSpc>
                <a:spcBef>
                  <a:spcPct val="0"/>
                </a:spcBef>
                <a:buFont typeface="Wingdings" pitchFamily="2" charset="2"/>
                <a:buChar char="v"/>
              </a:pP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Zooms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in on </a:t>
              </a:r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one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feature.</a:t>
              </a:r>
            </a:p>
            <a:p>
              <a:pPr marL="342900" indent="-342900">
                <a:lnSpc>
                  <a:spcPts val="3500"/>
                </a:lnSpc>
                <a:spcBef>
                  <a:spcPct val="0"/>
                </a:spcBef>
                <a:buFont typeface="Wingdings" pitchFamily="2" charset="2"/>
                <a:buChar char="v"/>
              </a:pP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Shows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non-linear thresholds (e.g., steep change at A/G ≈ 1.4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).</a:t>
              </a:r>
            </a:p>
            <a:p>
              <a:pPr marL="342900" indent="-342900">
                <a:lnSpc>
                  <a:spcPts val="3500"/>
                </a:lnSpc>
                <a:spcBef>
                  <a:spcPct val="0"/>
                </a:spcBef>
                <a:buFont typeface="Wingdings" pitchFamily="2" charset="2"/>
                <a:buChar char="v"/>
              </a:pP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Colour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can be set to a 2nd feature to surface interactions.</a:t>
              </a:r>
            </a:p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endParaRPr lang="en-US" sz="2400" u="none" dirty="0">
                <a:solidFill>
                  <a:schemeClr val="bg1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870" y="190500"/>
            <a:ext cx="9415130" cy="631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530023"/>
            <a:ext cx="18288000" cy="4756977"/>
            <a:chOff x="0" y="0"/>
            <a:chExt cx="312477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4776" cy="812800"/>
            </a:xfrm>
            <a:custGeom>
              <a:avLst/>
              <a:gdLst/>
              <a:ahLst/>
              <a:cxnLst/>
              <a:rect l="l" t="t" r="r" b="b"/>
              <a:pathLst>
                <a:path w="3124776" h="812800">
                  <a:moveTo>
                    <a:pt x="0" y="0"/>
                  </a:moveTo>
                  <a:lnTo>
                    <a:pt x="3124776" y="0"/>
                  </a:lnTo>
                  <a:lnTo>
                    <a:pt x="312477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77915" b="-7791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5522989" y="2765011"/>
            <a:ext cx="2765011" cy="2765011"/>
          </a:xfrm>
          <a:custGeom>
            <a:avLst/>
            <a:gdLst/>
            <a:ahLst/>
            <a:cxnLst/>
            <a:rect l="l" t="t" r="r" b="b"/>
            <a:pathLst>
              <a:path w="2765011" h="2765011">
                <a:moveTo>
                  <a:pt x="0" y="0"/>
                </a:moveTo>
                <a:lnTo>
                  <a:pt x="2765011" y="0"/>
                </a:lnTo>
                <a:lnTo>
                  <a:pt x="2765011" y="2765012"/>
                </a:lnTo>
                <a:lnTo>
                  <a:pt x="0" y="276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57977" y="0"/>
            <a:ext cx="2765011" cy="2765011"/>
          </a:xfrm>
          <a:custGeom>
            <a:avLst/>
            <a:gdLst/>
            <a:ahLst/>
            <a:cxnLst/>
            <a:rect l="l" t="t" r="r" b="b"/>
            <a:pathLst>
              <a:path w="2765011" h="2765011">
                <a:moveTo>
                  <a:pt x="0" y="0"/>
                </a:moveTo>
                <a:lnTo>
                  <a:pt x="2765012" y="0"/>
                </a:lnTo>
                <a:lnTo>
                  <a:pt x="2765012" y="2765011"/>
                </a:lnTo>
                <a:lnTo>
                  <a:pt x="0" y="276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985837"/>
            <a:ext cx="11087100" cy="4256850"/>
            <a:chOff x="0" y="-57151"/>
            <a:chExt cx="14782800" cy="56758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1"/>
              <a:ext cx="14071600" cy="14704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623"/>
                </a:lnSpc>
              </a:pPr>
              <a:r>
                <a:rPr lang="en-US" sz="8799" spc="-149" dirty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Real World Case Study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56" y="1525221"/>
              <a:ext cx="14643044" cy="40934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800" dirty="0">
                  <a:solidFill>
                    <a:schemeClr val="bg1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SHAP insights for municipal utilities yield significant cost savings</a:t>
              </a:r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.</a:t>
              </a:r>
            </a:p>
            <a:p>
              <a:pPr marL="0" lvl="0" indent="0" algn="l">
                <a:lnSpc>
                  <a:spcPts val="3499"/>
                </a:lnSpc>
              </a:pPr>
              <a:endParaRPr lang="en-US" sz="2800" dirty="0">
                <a:solidFill>
                  <a:schemeClr val="bg1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endParaRPr>
            </a:p>
            <a:p>
              <a:r>
                <a:rPr lang="en-US" sz="28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Use Case:</a:t>
              </a:r>
              <a:r>
                <a:rPr lang="en-US" sz="28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Municipal utility introduces dynamic </a:t>
              </a:r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pricing</a:t>
              </a:r>
            </a:p>
            <a:p>
              <a:endPara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457200" indent="-457200">
                <a:buFont typeface="Wingdings" pitchFamily="2" charset="2"/>
                <a:buChar char="v"/>
              </a:pPr>
              <a:r>
                <a:rPr lang="en-US" sz="28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Insight from SHAP:</a:t>
              </a:r>
              <a:r>
                <a:rPr lang="en-US" sz="28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hour cost </a:t>
              </a:r>
              <a:r>
                <a:rPr lang="en-US" sz="28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&amp; Voltage drive peak loads at 18:00</a:t>
              </a:r>
            </a:p>
            <a:p>
              <a:pPr marL="457200" indent="-457200">
                <a:buFont typeface="Wingdings" pitchFamily="2" charset="2"/>
                <a:buChar char="v"/>
              </a:pPr>
              <a:r>
                <a:rPr lang="en-US" sz="28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Action:</a:t>
              </a:r>
              <a:r>
                <a:rPr lang="en-US" sz="28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Shift tariffs → 💰 Saved $120k/year with 3% peak shaving</a:t>
              </a:r>
            </a:p>
            <a:p>
              <a:pPr marL="0" lvl="0" indent="0" algn="l">
                <a:lnSpc>
                  <a:spcPts val="3499"/>
                </a:lnSpc>
              </a:pPr>
              <a:endParaRPr lang="en-US" sz="2800" dirty="0">
                <a:solidFill>
                  <a:schemeClr val="bg1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endParaRPr>
            </a:p>
          </p:txBody>
        </p:sp>
      </p:grp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Use Case:</a:t>
            </a: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Municipal utility introduces dynamic pricing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Insight from SHAP:</a:t>
            </a: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hour_cos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&amp; </a:t>
            </a: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Voltage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drive peak loads at 18:00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Action:</a:t>
            </a: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Shift tariffs → 💰 Saved $120k/year with 3% peak shaving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0" y="6682253"/>
            <a:ext cx="18473484" cy="4188244"/>
          </a:xfrm>
          <a:custGeom>
            <a:avLst/>
            <a:gdLst/>
            <a:ahLst/>
            <a:cxnLst/>
            <a:rect l="l" t="t" r="r" b="b"/>
            <a:pathLst>
              <a:path w="18473484" h="4188244">
                <a:moveTo>
                  <a:pt x="18473484" y="4188244"/>
                </a:moveTo>
                <a:lnTo>
                  <a:pt x="0" y="4188244"/>
                </a:lnTo>
                <a:lnTo>
                  <a:pt x="0" y="0"/>
                </a:lnTo>
                <a:lnTo>
                  <a:pt x="18473484" y="0"/>
                </a:lnTo>
                <a:lnTo>
                  <a:pt x="18473484" y="4188244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05230" y="1028700"/>
            <a:ext cx="1654070" cy="1331739"/>
          </a:xfrm>
          <a:custGeom>
            <a:avLst/>
            <a:gdLst/>
            <a:ahLst/>
            <a:cxnLst/>
            <a:rect l="l" t="t" r="r" b="b"/>
            <a:pathLst>
              <a:path w="1654070" h="1331739">
                <a:moveTo>
                  <a:pt x="0" y="0"/>
                </a:moveTo>
                <a:lnTo>
                  <a:pt x="1654070" y="0"/>
                </a:lnTo>
                <a:lnTo>
                  <a:pt x="1654070" y="1331739"/>
                </a:lnTo>
                <a:lnTo>
                  <a:pt x="0" y="1331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49388" y="1028700"/>
            <a:ext cx="1374214" cy="1331739"/>
          </a:xfrm>
          <a:custGeom>
            <a:avLst/>
            <a:gdLst/>
            <a:ahLst/>
            <a:cxnLst/>
            <a:rect l="l" t="t" r="r" b="b"/>
            <a:pathLst>
              <a:path w="1374214" h="1331739">
                <a:moveTo>
                  <a:pt x="0" y="0"/>
                </a:moveTo>
                <a:lnTo>
                  <a:pt x="1374214" y="0"/>
                </a:lnTo>
                <a:lnTo>
                  <a:pt x="1374214" y="1331739"/>
                </a:lnTo>
                <a:lnTo>
                  <a:pt x="0" y="1331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3938" y="971550"/>
            <a:ext cx="1069492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23"/>
              </a:lnSpc>
            </a:pPr>
            <a:r>
              <a:rPr lang="en-US" sz="8799" spc="-149" dirty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SHAP Best Practices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128781"/>
              </p:ext>
            </p:extLst>
          </p:nvPr>
        </p:nvGraphicFramePr>
        <p:xfrm>
          <a:off x="1023938" y="3848100"/>
          <a:ext cx="16578262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9131"/>
                <a:gridCol w="82891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Concern</a:t>
                      </a:r>
                      <a:endParaRPr lang="en-US" sz="4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Mitigation</a:t>
                      </a:r>
                      <a:endParaRPr lang="en-US" sz="4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High computation cost</a:t>
                      </a:r>
                      <a:endParaRPr lang="en-US" sz="4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Use sampling or </a:t>
                      </a:r>
                      <a:r>
                        <a:rPr lang="en-US" sz="4400" dirty="0" err="1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TreeSHAP</a:t>
                      </a:r>
                      <a:endParaRPr lang="en-US" sz="4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Feature correlation</a:t>
                      </a:r>
                      <a:endParaRPr lang="en-US" sz="4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Use SHAP interaction values</a:t>
                      </a:r>
                      <a:endParaRPr lang="en-US" sz="4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Model  support</a:t>
                      </a:r>
                      <a:endParaRPr lang="en-US" sz="4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Use </a:t>
                      </a:r>
                      <a:r>
                        <a:rPr lang="en-US" sz="4400" dirty="0" err="1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TreeSHAP</a:t>
                      </a:r>
                      <a:r>
                        <a:rPr lang="en-US" sz="4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for tress, </a:t>
                      </a:r>
                      <a:r>
                        <a:rPr lang="en-US" sz="4400" dirty="0" err="1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KernelSHAP</a:t>
                      </a:r>
                      <a:r>
                        <a:rPr lang="en-US" sz="4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for others</a:t>
                      </a:r>
                      <a:endParaRPr lang="en-US" sz="4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78925"/>
            <a:ext cx="8460317" cy="3627039"/>
            <a:chOff x="0" y="-57149"/>
            <a:chExt cx="11280422" cy="4836052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49"/>
              <a:ext cx="11280422" cy="2667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40"/>
                </a:lnSpc>
              </a:pPr>
              <a:r>
                <a:rPr lang="en-US" sz="8000" spc="-136" dirty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Lab Tasks for SHAP Analysis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55512"/>
              <a:ext cx="11280422" cy="523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dirty="0">
                  <a:solidFill>
                    <a:srgbClr val="F4F5F8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Engage with practical tasks to understand SHAP better</a:t>
              </a:r>
            </a:p>
          </p:txBody>
        </p:sp>
        <p:sp>
          <p:nvSpPr>
            <p:cNvPr id="5" name="AutoShape 5"/>
            <p:cNvSpPr/>
            <p:nvPr/>
          </p:nvSpPr>
          <p:spPr>
            <a:xfrm flipH="1">
              <a:off x="24309" y="3640432"/>
              <a:ext cx="2714976" cy="0"/>
            </a:xfrm>
            <a:prstGeom prst="line">
              <a:avLst/>
            </a:prstGeom>
            <a:ln w="38100" cap="flat">
              <a:solidFill>
                <a:srgbClr val="FCFCF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15937043" y="0"/>
            <a:ext cx="2350957" cy="2350957"/>
          </a:xfrm>
          <a:custGeom>
            <a:avLst/>
            <a:gdLst/>
            <a:ahLst/>
            <a:cxnLst/>
            <a:rect l="l" t="t" r="r" b="b"/>
            <a:pathLst>
              <a:path w="2350957" h="2350957">
                <a:moveTo>
                  <a:pt x="0" y="0"/>
                </a:moveTo>
                <a:lnTo>
                  <a:pt x="2350957" y="0"/>
                </a:lnTo>
                <a:lnTo>
                  <a:pt x="2350957" y="2350957"/>
                </a:lnTo>
                <a:lnTo>
                  <a:pt x="0" y="2350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17111" y="8115094"/>
            <a:ext cx="2171906" cy="2171906"/>
          </a:xfrm>
          <a:custGeom>
            <a:avLst/>
            <a:gdLst/>
            <a:ahLst/>
            <a:cxnLst/>
            <a:rect l="l" t="t" r="r" b="b"/>
            <a:pathLst>
              <a:path w="2171906" h="2171906">
                <a:moveTo>
                  <a:pt x="0" y="0"/>
                </a:moveTo>
                <a:lnTo>
                  <a:pt x="2171906" y="0"/>
                </a:lnTo>
                <a:lnTo>
                  <a:pt x="2171906" y="2171906"/>
                </a:lnTo>
                <a:lnTo>
                  <a:pt x="0" y="2171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0326914" y="4040105"/>
            <a:ext cx="6932386" cy="3665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Compute SHAP values using your dataset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Generate visual plots for results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Reflect on the insights gained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Bonus interaction with peers for discussion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Compare SHAP results with traditional methods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Document your findings for future reference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Explore additional resources for deeper understanding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dirty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Share results with the class for feedback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1638300"/>
            <a:ext cx="12344400" cy="5167633"/>
            <a:chOff x="-365360" y="-57149"/>
            <a:chExt cx="14631056" cy="6890179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49"/>
              <a:ext cx="13900336" cy="2667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40"/>
                </a:lnSpc>
                <a:spcBef>
                  <a:spcPct val="0"/>
                </a:spcBef>
              </a:pPr>
              <a:r>
                <a:rPr lang="en-US" sz="8000" u="none" spc="-136" dirty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“SHAP bridges accuracy and </a:t>
              </a:r>
              <a:r>
                <a:rPr lang="en-US" sz="8000" u="none" spc="-136" dirty="0" smtClean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trust”</a:t>
              </a:r>
              <a:endParaRPr lang="en-US" sz="8000" u="none" spc="-136" dirty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65360" y="2893489"/>
              <a:ext cx="14631056" cy="3939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By translating feature importance into visual, human-understandable insights, SHAP empowers</a:t>
              </a:r>
              <a:r>
                <a:rPr lang="en-US" sz="32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:</a:t>
              </a:r>
            </a:p>
            <a:p>
              <a:endPara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sz="32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1. Analysts</a:t>
              </a:r>
              <a:endPara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sz="32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2. Policy </a:t>
              </a:r>
              <a:r>
                <a:rPr lang="en-US" sz="32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makers</a:t>
              </a:r>
            </a:p>
            <a:p>
              <a:r>
                <a:rPr lang="en-US" sz="32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3. Engineers</a:t>
              </a:r>
              <a:endPara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3141897" y="0"/>
            <a:ext cx="5146103" cy="5146103"/>
          </a:xfrm>
          <a:custGeom>
            <a:avLst/>
            <a:gdLst/>
            <a:ahLst/>
            <a:cxnLst/>
            <a:rect l="l" t="t" r="r" b="b"/>
            <a:pathLst>
              <a:path w="5146103" h="5146103">
                <a:moveTo>
                  <a:pt x="0" y="0"/>
                </a:moveTo>
                <a:lnTo>
                  <a:pt x="5146103" y="0"/>
                </a:lnTo>
                <a:lnTo>
                  <a:pt x="5146103" y="5146103"/>
                </a:lnTo>
                <a:lnTo>
                  <a:pt x="0" y="514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41897" y="5140897"/>
            <a:ext cx="5146103" cy="5146103"/>
          </a:xfrm>
          <a:custGeom>
            <a:avLst/>
            <a:gdLst/>
            <a:ahLst/>
            <a:cxnLst/>
            <a:rect l="l" t="t" r="r" b="b"/>
            <a:pathLst>
              <a:path w="5146103" h="5146103">
                <a:moveTo>
                  <a:pt x="0" y="0"/>
                </a:moveTo>
                <a:lnTo>
                  <a:pt x="5146103" y="0"/>
                </a:lnTo>
                <a:lnTo>
                  <a:pt x="5146103" y="5146103"/>
                </a:lnTo>
                <a:lnTo>
                  <a:pt x="0" y="5146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155924" cy="10269368"/>
          </a:xfrm>
          <a:custGeom>
            <a:avLst/>
            <a:gdLst/>
            <a:ahLst/>
            <a:cxnLst/>
            <a:rect l="l" t="t" r="r" b="b"/>
            <a:pathLst>
              <a:path w="6155924" h="10269368">
                <a:moveTo>
                  <a:pt x="0" y="0"/>
                </a:moveTo>
                <a:lnTo>
                  <a:pt x="6155924" y="0"/>
                </a:lnTo>
                <a:lnTo>
                  <a:pt x="6155924" y="10269368"/>
                </a:lnTo>
                <a:lnTo>
                  <a:pt x="0" y="1026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668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200" y="4841106"/>
            <a:ext cx="580006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30"/>
              </a:lnSpc>
              <a:spcBef>
                <a:spcPct val="0"/>
              </a:spcBef>
            </a:pPr>
            <a:r>
              <a:rPr lang="en-US" sz="8500" u="none" spc="-144" dirty="0" smtClean="0">
                <a:solidFill>
                  <a:schemeClr val="bg1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The End</a:t>
            </a:r>
            <a:endParaRPr lang="en-US" sz="8500" u="none" spc="-144" dirty="0">
              <a:solidFill>
                <a:schemeClr val="bg1"/>
              </a:solidFill>
              <a:latin typeface="Times New Roman" pitchFamily="18" charset="0"/>
              <a:ea typeface="Arsenica Antiqua"/>
              <a:cs typeface="Times New Roman" pitchFamily="18" charset="0"/>
              <a:sym typeface="Arsenica Antiqu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89324" y="3896261"/>
            <a:ext cx="112176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 smtClean="0">
                <a:latin typeface="Times New Roman" pitchFamily="18" charset="0"/>
                <a:cs typeface="Times New Roman" pitchFamily="18" charset="0"/>
              </a:rPr>
              <a:t>Thank You For Listening</a:t>
            </a:r>
            <a:endParaRPr lang="en-US" sz="8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reeform 5"/>
          <p:cNvSpPr/>
          <p:nvPr/>
        </p:nvSpPr>
        <p:spPr>
          <a:xfrm>
            <a:off x="10972800" y="1379561"/>
            <a:ext cx="1915717" cy="1846054"/>
          </a:xfrm>
          <a:custGeom>
            <a:avLst/>
            <a:gdLst/>
            <a:ahLst/>
            <a:cxnLst/>
            <a:rect l="l" t="t" r="r" b="b"/>
            <a:pathLst>
              <a:path w="2554289" h="2461405">
                <a:moveTo>
                  <a:pt x="0" y="0"/>
                </a:moveTo>
                <a:lnTo>
                  <a:pt x="2554289" y="0"/>
                </a:lnTo>
                <a:lnTo>
                  <a:pt x="2554289" y="2461405"/>
                </a:lnTo>
                <a:lnTo>
                  <a:pt x="0" y="2461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5025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155924" cy="10269368"/>
          </a:xfrm>
          <a:custGeom>
            <a:avLst/>
            <a:gdLst/>
            <a:ahLst/>
            <a:cxnLst/>
            <a:rect l="l" t="t" r="r" b="b"/>
            <a:pathLst>
              <a:path w="6155924" h="10269368">
                <a:moveTo>
                  <a:pt x="0" y="0"/>
                </a:moveTo>
                <a:lnTo>
                  <a:pt x="6155924" y="0"/>
                </a:lnTo>
                <a:lnTo>
                  <a:pt x="6155924" y="10269368"/>
                </a:lnTo>
                <a:lnTo>
                  <a:pt x="0" y="1026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668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200" y="3702918"/>
            <a:ext cx="5800060" cy="319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30"/>
              </a:lnSpc>
              <a:spcBef>
                <a:spcPct val="0"/>
              </a:spcBef>
            </a:pPr>
            <a:r>
              <a:rPr lang="en-US" sz="8500" u="none" spc="-144" dirty="0" smtClean="0">
                <a:solidFill>
                  <a:schemeClr val="bg1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Unlocking the Power </a:t>
            </a:r>
          </a:p>
          <a:p>
            <a:pPr marL="0" lvl="0" indent="0" algn="ctr">
              <a:lnSpc>
                <a:spcPts val="8330"/>
              </a:lnSpc>
              <a:spcBef>
                <a:spcPct val="0"/>
              </a:spcBef>
            </a:pPr>
            <a:r>
              <a:rPr lang="en-US" sz="8500" u="none" spc="-144" dirty="0" smtClean="0">
                <a:solidFill>
                  <a:schemeClr val="bg1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of SHAP</a:t>
            </a:r>
            <a:endParaRPr lang="en-US" sz="8500" u="none" spc="-144" dirty="0">
              <a:solidFill>
                <a:schemeClr val="bg1"/>
              </a:solidFill>
              <a:latin typeface="Times New Roman" pitchFamily="18" charset="0"/>
              <a:ea typeface="Arsenica Antiqua"/>
              <a:cs typeface="Times New Roman" pitchFamily="18" charset="0"/>
              <a:sym typeface="Arsenica Antiqu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5200" y="3543300"/>
            <a:ext cx="9144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Key Points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Use SHAP (SHapley Additive exPlanations) for model interpretability.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Identify top drivers of predictions using global &amp; local explanations.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Apply SHAP to the trained XGBoost model from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chapter 5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Visual tools: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Beeswarm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Bar,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dependence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plots.</a:t>
            </a:r>
          </a:p>
        </p:txBody>
      </p:sp>
      <p:sp>
        <p:nvSpPr>
          <p:cNvPr id="8" name="Freeform 5"/>
          <p:cNvSpPr/>
          <p:nvPr/>
        </p:nvSpPr>
        <p:spPr>
          <a:xfrm>
            <a:off x="11277600" y="1379561"/>
            <a:ext cx="1915717" cy="1846054"/>
          </a:xfrm>
          <a:custGeom>
            <a:avLst/>
            <a:gdLst/>
            <a:ahLst/>
            <a:cxnLst/>
            <a:rect l="l" t="t" r="r" b="b"/>
            <a:pathLst>
              <a:path w="2554289" h="2461405">
                <a:moveTo>
                  <a:pt x="0" y="0"/>
                </a:moveTo>
                <a:lnTo>
                  <a:pt x="2554289" y="0"/>
                </a:lnTo>
                <a:lnTo>
                  <a:pt x="2554289" y="2461405"/>
                </a:lnTo>
                <a:lnTo>
                  <a:pt x="0" y="2461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155924" cy="10269368"/>
          </a:xfrm>
          <a:custGeom>
            <a:avLst/>
            <a:gdLst/>
            <a:ahLst/>
            <a:cxnLst/>
            <a:rect l="l" t="t" r="r" b="b"/>
            <a:pathLst>
              <a:path w="6155924" h="10269368">
                <a:moveTo>
                  <a:pt x="0" y="0"/>
                </a:moveTo>
                <a:lnTo>
                  <a:pt x="6155924" y="0"/>
                </a:lnTo>
                <a:lnTo>
                  <a:pt x="6155924" y="10269368"/>
                </a:lnTo>
                <a:lnTo>
                  <a:pt x="0" y="1026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668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200" y="3702918"/>
            <a:ext cx="5800060" cy="2153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330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Learning Objectives</a:t>
            </a:r>
            <a:endParaRPr lang="en-US" sz="7200" u="none" spc="-144" dirty="0">
              <a:solidFill>
                <a:schemeClr val="bg1"/>
              </a:solidFill>
              <a:latin typeface="Times New Roman" pitchFamily="18" charset="0"/>
              <a:ea typeface="Arsenica Antiqua"/>
              <a:cs typeface="Times New Roman" pitchFamily="18" charset="0"/>
              <a:sym typeface="Arsenica Antiqu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0" y="3543300"/>
            <a:ext cx="10972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Define interpretability, feature attribution, global vs local explanations.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Compute SHAP values for tree-based models.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Generate &amp; interpret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beeswarm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, bar, and scatter plots.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Use SHAP to identify energy consumption drivers.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Recognize SHAP’s limitations in practice.</a:t>
            </a:r>
          </a:p>
        </p:txBody>
      </p:sp>
      <p:sp>
        <p:nvSpPr>
          <p:cNvPr id="8" name="Freeform 5"/>
          <p:cNvSpPr/>
          <p:nvPr/>
        </p:nvSpPr>
        <p:spPr>
          <a:xfrm>
            <a:off x="11277600" y="1379561"/>
            <a:ext cx="1915717" cy="1846054"/>
          </a:xfrm>
          <a:custGeom>
            <a:avLst/>
            <a:gdLst/>
            <a:ahLst/>
            <a:cxnLst/>
            <a:rect l="l" t="t" r="r" b="b"/>
            <a:pathLst>
              <a:path w="2554289" h="2461405">
                <a:moveTo>
                  <a:pt x="0" y="0"/>
                </a:moveTo>
                <a:lnTo>
                  <a:pt x="2554289" y="0"/>
                </a:lnTo>
                <a:lnTo>
                  <a:pt x="2554289" y="2461405"/>
                </a:lnTo>
                <a:lnTo>
                  <a:pt x="0" y="2461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8410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005388"/>
            <a:ext cx="6157377" cy="1103757"/>
            <a:chOff x="0" y="19050"/>
            <a:chExt cx="8209837" cy="1471675"/>
          </a:xfrm>
        </p:grpSpPr>
        <p:sp>
          <p:nvSpPr>
            <p:cNvPr id="3" name="AutoShape 3"/>
            <p:cNvSpPr/>
            <p:nvPr/>
          </p:nvSpPr>
          <p:spPr>
            <a:xfrm flipH="1">
              <a:off x="0" y="19050"/>
              <a:ext cx="2040357" cy="0"/>
            </a:xfrm>
            <a:prstGeom prst="line">
              <a:avLst/>
            </a:prstGeom>
            <a:ln w="38100" cap="flat">
              <a:solidFill>
                <a:srgbClr val="FCFCF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343232"/>
              <a:ext cx="8209837" cy="1147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dirty="0">
                  <a:solidFill>
                    <a:srgbClr val="F4F5F8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Builds stakeholder trust and mitigates regulatory risks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71550"/>
            <a:ext cx="6157377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2"/>
              </a:lnSpc>
              <a:spcBef>
                <a:spcPct val="0"/>
              </a:spcBef>
            </a:pPr>
            <a:r>
              <a:rPr lang="en-US" sz="7900" u="none" spc="-134" dirty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The Importance of Explainability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70038" y="2269038"/>
            <a:ext cx="5748923" cy="5748923"/>
            <a:chOff x="0" y="0"/>
            <a:chExt cx="6272530" cy="6272530"/>
          </a:xfrm>
        </p:grpSpPr>
        <p:sp>
          <p:nvSpPr>
            <p:cNvPr id="8" name="Freeform 8"/>
            <p:cNvSpPr/>
            <p:nvPr/>
          </p:nvSpPr>
          <p:spPr>
            <a:xfrm>
              <a:off x="-177800" y="-179070"/>
              <a:ext cx="6629400" cy="6629400"/>
            </a:xfrm>
            <a:custGeom>
              <a:avLst/>
              <a:gdLst/>
              <a:ahLst/>
              <a:cxnLst/>
              <a:rect l="l" t="t" r="r" b="b"/>
              <a:pathLst>
                <a:path w="6629400" h="6629400">
                  <a:moveTo>
                    <a:pt x="5915660" y="3328670"/>
                  </a:moveTo>
                  <a:cubicBezTo>
                    <a:pt x="6629400" y="4043680"/>
                    <a:pt x="6629400" y="5201920"/>
                    <a:pt x="5915660" y="5915660"/>
                  </a:cubicBezTo>
                  <a:cubicBezTo>
                    <a:pt x="5200650" y="6629400"/>
                    <a:pt x="4042410" y="6629400"/>
                    <a:pt x="3328670" y="5915660"/>
                  </a:cubicBezTo>
                  <a:lnTo>
                    <a:pt x="3314700" y="5901690"/>
                  </a:lnTo>
                  <a:lnTo>
                    <a:pt x="3300730" y="5915660"/>
                  </a:lnTo>
                  <a:cubicBezTo>
                    <a:pt x="2585720" y="6629400"/>
                    <a:pt x="1427480" y="6629400"/>
                    <a:pt x="713740" y="5915660"/>
                  </a:cubicBezTo>
                  <a:cubicBezTo>
                    <a:pt x="0" y="5200650"/>
                    <a:pt x="0" y="4042410"/>
                    <a:pt x="713740" y="3328670"/>
                  </a:cubicBezTo>
                  <a:lnTo>
                    <a:pt x="727710" y="3314700"/>
                  </a:lnTo>
                  <a:lnTo>
                    <a:pt x="713740" y="3300730"/>
                  </a:lnTo>
                  <a:cubicBezTo>
                    <a:pt x="0" y="2585720"/>
                    <a:pt x="0" y="1427480"/>
                    <a:pt x="713740" y="713740"/>
                  </a:cubicBezTo>
                  <a:cubicBezTo>
                    <a:pt x="1427480" y="1270"/>
                    <a:pt x="2585720" y="1270"/>
                    <a:pt x="3300730" y="713740"/>
                  </a:cubicBezTo>
                  <a:lnTo>
                    <a:pt x="3314700" y="727710"/>
                  </a:lnTo>
                  <a:lnTo>
                    <a:pt x="3328670" y="713740"/>
                  </a:lnTo>
                  <a:cubicBezTo>
                    <a:pt x="4043680" y="0"/>
                    <a:pt x="5201920" y="0"/>
                    <a:pt x="5915660" y="713740"/>
                  </a:cubicBezTo>
                  <a:cubicBezTo>
                    <a:pt x="6629400" y="1428750"/>
                    <a:pt x="6629400" y="2586990"/>
                    <a:pt x="5915660" y="3300730"/>
                  </a:cubicBezTo>
                  <a:lnTo>
                    <a:pt x="5901690" y="3314700"/>
                  </a:lnTo>
                  <a:lnTo>
                    <a:pt x="5915660" y="3328670"/>
                  </a:lnTo>
                  <a:close/>
                </a:path>
              </a:pathLst>
            </a:custGeom>
            <a:blipFill>
              <a:blip r:embed="rId4"/>
              <a:stretch>
                <a:fillRect l="-38996" r="-38996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5005388"/>
            <a:ext cx="7467600" cy="4121122"/>
            <a:chOff x="0" y="19050"/>
            <a:chExt cx="8209837" cy="5494823"/>
          </a:xfrm>
        </p:grpSpPr>
        <p:sp>
          <p:nvSpPr>
            <p:cNvPr id="3" name="AutoShape 3"/>
            <p:cNvSpPr/>
            <p:nvPr/>
          </p:nvSpPr>
          <p:spPr>
            <a:xfrm flipH="1">
              <a:off x="0" y="19050"/>
              <a:ext cx="2040357" cy="0"/>
            </a:xfrm>
            <a:prstGeom prst="line">
              <a:avLst/>
            </a:prstGeom>
            <a:ln w="38100" cap="flat">
              <a:solidFill>
                <a:srgbClr val="FCFCF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343232"/>
              <a:ext cx="8209837" cy="5170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buFont typeface="Wingdings" pitchFamily="2" charset="2"/>
                <a:buChar char="v"/>
              </a:pPr>
              <a:r>
                <a:rPr lang="en-US" sz="2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Builds </a:t>
              </a:r>
              <a:r>
                <a:rPr lang="en-US" sz="28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stakeholder trust (e.g., utility billing).</a:t>
              </a:r>
            </a:p>
            <a:p>
              <a:pPr marL="457200" indent="-457200">
                <a:buFont typeface="Wingdings" pitchFamily="2" charset="2"/>
                <a:buChar char="v"/>
              </a:pPr>
              <a:r>
                <a:rPr lang="en-US" sz="2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Avoids </a:t>
              </a:r>
              <a:r>
                <a:rPr lang="en-US" sz="28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regulatory risks (e.g., GDPR’s “right to explanation”).</a:t>
              </a:r>
            </a:p>
            <a:p>
              <a:pPr marL="457200" indent="-457200">
                <a:buFont typeface="Wingdings" pitchFamily="2" charset="2"/>
                <a:buChar char="v"/>
              </a:pPr>
              <a:r>
                <a:rPr lang="en-US" sz="2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Supports </a:t>
              </a:r>
              <a:r>
                <a:rPr lang="en-US" sz="28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debugging and feature leakage </a:t>
              </a:r>
              <a:r>
                <a:rPr lang="en-US" sz="2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detection.</a:t>
              </a:r>
            </a:p>
            <a:p>
              <a:endPara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sz="2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Example</a:t>
              </a:r>
              <a:r>
                <a:rPr lang="en-US" sz="28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: A demand forecast fails due to real-time data unavailability. SHAP reveals hidden reliance.</a:t>
              </a:r>
              <a:endPara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71550"/>
            <a:ext cx="6157377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2"/>
              </a:lnSpc>
              <a:spcBef>
                <a:spcPct val="0"/>
              </a:spcBef>
            </a:pPr>
            <a:r>
              <a:rPr lang="en-US" sz="7900" u="none" spc="-134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Why Explainability</a:t>
            </a:r>
          </a:p>
          <a:p>
            <a:pPr marL="0" lvl="0" indent="0" algn="ctr">
              <a:lnSpc>
                <a:spcPts val="7742"/>
              </a:lnSpc>
              <a:spcBef>
                <a:spcPct val="0"/>
              </a:spcBef>
            </a:pPr>
            <a:r>
              <a:rPr lang="en-US" sz="7900" spc="-134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Matters</a:t>
            </a:r>
            <a:endParaRPr lang="en-US" sz="7900" u="none" spc="-134" dirty="0">
              <a:solidFill>
                <a:srgbClr val="F4F5F8"/>
              </a:solidFill>
              <a:latin typeface="Times New Roman" pitchFamily="18" charset="0"/>
              <a:ea typeface="Arsenica Antiqua"/>
              <a:cs typeface="Times New Roman" pitchFamily="18" charset="0"/>
              <a:sym typeface="Arsenica Antiqua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70038" y="2269038"/>
            <a:ext cx="5748923" cy="5748923"/>
            <a:chOff x="0" y="0"/>
            <a:chExt cx="6272530" cy="6272530"/>
          </a:xfrm>
        </p:grpSpPr>
        <p:sp>
          <p:nvSpPr>
            <p:cNvPr id="8" name="Freeform 8"/>
            <p:cNvSpPr/>
            <p:nvPr/>
          </p:nvSpPr>
          <p:spPr>
            <a:xfrm>
              <a:off x="-177800" y="-179070"/>
              <a:ext cx="6629400" cy="6629400"/>
            </a:xfrm>
            <a:custGeom>
              <a:avLst/>
              <a:gdLst/>
              <a:ahLst/>
              <a:cxnLst/>
              <a:rect l="l" t="t" r="r" b="b"/>
              <a:pathLst>
                <a:path w="6629400" h="6629400">
                  <a:moveTo>
                    <a:pt x="5915660" y="3328670"/>
                  </a:moveTo>
                  <a:cubicBezTo>
                    <a:pt x="6629400" y="4043680"/>
                    <a:pt x="6629400" y="5201920"/>
                    <a:pt x="5915660" y="5915660"/>
                  </a:cubicBezTo>
                  <a:cubicBezTo>
                    <a:pt x="5200650" y="6629400"/>
                    <a:pt x="4042410" y="6629400"/>
                    <a:pt x="3328670" y="5915660"/>
                  </a:cubicBezTo>
                  <a:lnTo>
                    <a:pt x="3314700" y="5901690"/>
                  </a:lnTo>
                  <a:lnTo>
                    <a:pt x="3300730" y="5915660"/>
                  </a:lnTo>
                  <a:cubicBezTo>
                    <a:pt x="2585720" y="6629400"/>
                    <a:pt x="1427480" y="6629400"/>
                    <a:pt x="713740" y="5915660"/>
                  </a:cubicBezTo>
                  <a:cubicBezTo>
                    <a:pt x="0" y="5200650"/>
                    <a:pt x="0" y="4042410"/>
                    <a:pt x="713740" y="3328670"/>
                  </a:cubicBezTo>
                  <a:lnTo>
                    <a:pt x="727710" y="3314700"/>
                  </a:lnTo>
                  <a:lnTo>
                    <a:pt x="713740" y="3300730"/>
                  </a:lnTo>
                  <a:cubicBezTo>
                    <a:pt x="0" y="2585720"/>
                    <a:pt x="0" y="1427480"/>
                    <a:pt x="713740" y="713740"/>
                  </a:cubicBezTo>
                  <a:cubicBezTo>
                    <a:pt x="1427480" y="1270"/>
                    <a:pt x="2585720" y="1270"/>
                    <a:pt x="3300730" y="713740"/>
                  </a:cubicBezTo>
                  <a:lnTo>
                    <a:pt x="3314700" y="727710"/>
                  </a:lnTo>
                  <a:lnTo>
                    <a:pt x="3328670" y="713740"/>
                  </a:lnTo>
                  <a:cubicBezTo>
                    <a:pt x="4043680" y="0"/>
                    <a:pt x="5201920" y="0"/>
                    <a:pt x="5915660" y="713740"/>
                  </a:cubicBezTo>
                  <a:cubicBezTo>
                    <a:pt x="6629400" y="1428750"/>
                    <a:pt x="6629400" y="2586990"/>
                    <a:pt x="5915660" y="3300730"/>
                  </a:cubicBezTo>
                  <a:lnTo>
                    <a:pt x="5901690" y="3314700"/>
                  </a:lnTo>
                  <a:lnTo>
                    <a:pt x="5915660" y="3328670"/>
                  </a:lnTo>
                  <a:close/>
                </a:path>
              </a:pathLst>
            </a:custGeom>
            <a:blipFill>
              <a:blip r:embed="rId4"/>
              <a:stretch>
                <a:fillRect l="-38996" r="-38996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80449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81100"/>
            <a:ext cx="7277100" cy="5164883"/>
            <a:chOff x="0" y="-47625"/>
            <a:chExt cx="9702799" cy="6886510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8255970" cy="5061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50"/>
                </a:lnSpc>
                <a:spcBef>
                  <a:spcPct val="0"/>
                </a:spcBef>
              </a:pPr>
              <a:r>
                <a:rPr lang="en-US" sz="7500" u="none" spc="-127" dirty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Understanding SHAP: Feature Attribution Simplified</a:t>
              </a:r>
            </a:p>
          </p:txBody>
        </p:sp>
        <p:sp>
          <p:nvSpPr>
            <p:cNvPr id="4" name="AutoShape 4"/>
            <p:cNvSpPr/>
            <p:nvPr/>
          </p:nvSpPr>
          <p:spPr>
            <a:xfrm flipH="1">
              <a:off x="0" y="5438774"/>
              <a:ext cx="1786516" cy="0"/>
            </a:xfrm>
            <a:prstGeom prst="line">
              <a:avLst/>
            </a:prstGeom>
            <a:ln w="38100" cap="flat">
              <a:solidFill>
                <a:srgbClr val="FCFCF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5641976"/>
              <a:ext cx="9702799" cy="11969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3200" u="none" dirty="0">
                  <a:solidFill>
                    <a:srgbClr val="F4F5F8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SHAP utilizes Shapley values for accurate feature attribution in predictions.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603507"/>
            <a:ext cx="3657600" cy="3683493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85800" y="7245857"/>
            <a:ext cx="2286000" cy="239879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36" r="-25136"/>
              </a:stretch>
            </a:blipFill>
          </p:spPr>
        </p:sp>
      </p:grpSp>
      <p:sp>
        <p:nvSpPr>
          <p:cNvPr id="9" name="TextBox 3"/>
          <p:cNvSpPr txBox="1"/>
          <p:nvPr/>
        </p:nvSpPr>
        <p:spPr>
          <a:xfrm>
            <a:off x="9982200" y="1181099"/>
            <a:ext cx="83058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350"/>
              </a:lnSpc>
              <a:spcBef>
                <a:spcPct val="0"/>
              </a:spcBef>
            </a:pPr>
            <a:r>
              <a:rPr lang="en-US" sz="7500" u="none" spc="-127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SHAP in a Nutshell</a:t>
            </a:r>
            <a:endParaRPr lang="en-US" sz="7500" u="none" spc="-127" dirty="0">
              <a:solidFill>
                <a:srgbClr val="F4F5F8"/>
              </a:solidFill>
              <a:latin typeface="Times New Roman" pitchFamily="18" charset="0"/>
              <a:ea typeface="Arsenica Antiqua"/>
              <a:cs typeface="Times New Roman" pitchFamily="18" charset="0"/>
              <a:sym typeface="Arsenica Antiqua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8275674" y="3009900"/>
            <a:ext cx="6191978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3200" u="none" dirty="0" smtClean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Shapley Formula: </a:t>
            </a:r>
            <a:endParaRPr lang="en-US" sz="3200" u="none" dirty="0">
              <a:solidFill>
                <a:srgbClr val="F4F5F8"/>
              </a:solidFill>
              <a:latin typeface="Times New Roman" pitchFamily="18" charset="0"/>
              <a:ea typeface="Rugrats Sans"/>
              <a:cs typeface="Times New Roman" pitchFamily="18" charset="0"/>
              <a:sym typeface="Rugrats Sans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8305800" y="6345983"/>
            <a:ext cx="9982200" cy="414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600" u="none" dirty="0" smtClean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SHAP explains predictions by attributing contributions to each feature</a:t>
            </a:r>
            <a:endParaRPr lang="en-US" sz="2600" u="none" dirty="0">
              <a:solidFill>
                <a:srgbClr val="F4F5F8"/>
              </a:solidFill>
              <a:latin typeface="Times New Roman" pitchFamily="18" charset="0"/>
              <a:ea typeface="Rugrats Sans"/>
              <a:cs typeface="Times New Roman" pitchFamily="18" charset="0"/>
              <a:sym typeface="Rugrats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621407"/>
            <a:ext cx="10012326" cy="182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8001000" y="952500"/>
            <a:ext cx="152400" cy="91409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372100"/>
            <a:ext cx="9982200" cy="87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530023"/>
            <a:ext cx="18288000" cy="4756977"/>
            <a:chOff x="0" y="0"/>
            <a:chExt cx="312477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4776" cy="812800"/>
            </a:xfrm>
            <a:custGeom>
              <a:avLst/>
              <a:gdLst/>
              <a:ahLst/>
              <a:cxnLst/>
              <a:rect l="l" t="t" r="r" b="b"/>
              <a:pathLst>
                <a:path w="3124776" h="812800">
                  <a:moveTo>
                    <a:pt x="0" y="0"/>
                  </a:moveTo>
                  <a:lnTo>
                    <a:pt x="3124776" y="0"/>
                  </a:lnTo>
                  <a:lnTo>
                    <a:pt x="312477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77915" b="-7791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985837"/>
            <a:ext cx="17106900" cy="4113793"/>
            <a:chOff x="0" y="-57151"/>
            <a:chExt cx="22809200" cy="5485055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1"/>
              <a:ext cx="10680644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23"/>
                </a:lnSpc>
              </a:pPr>
              <a:r>
                <a:rPr lang="en-US" sz="8799" spc="-149" dirty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Loading Data &amp; </a:t>
              </a:r>
              <a:r>
                <a:rPr lang="en-US" sz="8799" spc="-149" dirty="0" smtClean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Computing SHAP</a:t>
              </a:r>
              <a:endParaRPr lang="en-US" sz="8799" spc="-149" dirty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128556" y="4829450"/>
              <a:ext cx="10680644" cy="598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800" dirty="0" smtClean="0">
                  <a:solidFill>
                    <a:srgbClr val="F4F5F8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1. Use XGBoost  + TreeExplainer for fast computation</a:t>
              </a:r>
              <a:endParaRPr lang="en-US" sz="2800" dirty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705100"/>
            <a:ext cx="8534400" cy="180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8"/>
          <p:cNvSpPr txBox="1"/>
          <p:nvPr/>
        </p:nvSpPr>
        <p:spPr>
          <a:xfrm>
            <a:off x="10134600" y="5096746"/>
            <a:ext cx="8010483" cy="42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800" dirty="0" smtClean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2. Sample 10 rows for fast computation &amp; performance</a:t>
            </a:r>
            <a:endParaRPr lang="en-US" sz="2800" dirty="0">
              <a:solidFill>
                <a:srgbClr val="F4F5F8"/>
              </a:solidFill>
              <a:latin typeface="Times New Roman" pitchFamily="18" charset="0"/>
              <a:ea typeface="Rugrats Sans"/>
              <a:cs typeface="Times New Roman" pitchFamily="18" charset="0"/>
              <a:sym typeface="Rugrats Sans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1687216" y="2081654"/>
            <a:ext cx="48862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4800" dirty="0" smtClean="0">
                <a:solidFill>
                  <a:srgbClr val="F4F5F8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rPr>
              <a:t>Implementation</a:t>
            </a:r>
            <a:endParaRPr lang="en-US" sz="4800" dirty="0">
              <a:solidFill>
                <a:srgbClr val="F4F5F8"/>
              </a:solidFill>
              <a:latin typeface="Times New Roman" pitchFamily="18" charset="0"/>
              <a:ea typeface="Rugrats Sans"/>
              <a:cs typeface="Times New Roman" pitchFamily="18" charset="0"/>
              <a:sym typeface="Rugrats San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144000" y="0"/>
            <a:ext cx="76200" cy="55300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6598" y="1052290"/>
            <a:ext cx="9753602" cy="3024410"/>
            <a:chOff x="-210345" y="4236512"/>
            <a:chExt cx="5117526" cy="7667398"/>
          </a:xfrm>
        </p:grpSpPr>
        <p:sp>
          <p:nvSpPr>
            <p:cNvPr id="3" name="AutoShape 3"/>
            <p:cNvSpPr/>
            <p:nvPr/>
          </p:nvSpPr>
          <p:spPr>
            <a:xfrm flipH="1">
              <a:off x="-210345" y="5798581"/>
              <a:ext cx="3478318" cy="0"/>
            </a:xfrm>
            <a:prstGeom prst="line">
              <a:avLst/>
            </a:prstGeom>
            <a:ln w="38100" cap="flat">
              <a:solidFill>
                <a:srgbClr val="FCFCF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-210344" y="4236512"/>
              <a:ext cx="5112977" cy="1228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09"/>
                </a:lnSpc>
              </a:pPr>
              <a:r>
                <a:rPr lang="en-US" sz="2999" u="none" spc="5" dirty="0" err="1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Beeswarm</a:t>
              </a:r>
              <a:r>
                <a:rPr lang="en-US" sz="2999" u="none" spc="5" dirty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 </a:t>
              </a:r>
              <a:r>
                <a:rPr lang="en-US" sz="2999" u="none" spc="5" dirty="0" smtClean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Plot (global feature and impact)</a:t>
              </a:r>
              <a:endParaRPr lang="en-US" sz="2999" u="none" spc="5" dirty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05796" y="5798580"/>
              <a:ext cx="5112977" cy="6105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u="none" dirty="0" err="1">
                  <a:solidFill>
                    <a:schemeClr val="bg1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Beeswarm</a:t>
              </a:r>
              <a:r>
                <a:rPr lang="en-US" sz="2400" u="none" dirty="0">
                  <a:solidFill>
                    <a:schemeClr val="bg1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 plots show feature importance and distributions of SHAP values</a:t>
              </a:r>
              <a:r>
                <a:rPr lang="en-US" sz="2400" u="none" dirty="0" smtClean="0">
                  <a:solidFill>
                    <a:schemeClr val="bg1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.</a:t>
              </a:r>
            </a:p>
            <a:p>
              <a:pPr marL="342900" indent="-342900">
                <a:lnSpc>
                  <a:spcPts val="3500"/>
                </a:lnSpc>
                <a:spcBef>
                  <a:spcPct val="0"/>
                </a:spcBef>
                <a:buFont typeface="Wingdings" pitchFamily="2" charset="2"/>
                <a:buChar char="v"/>
              </a:pP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Global snapshot – each dot is one row of 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data</a:t>
              </a:r>
            </a:p>
            <a:p>
              <a:pPr marL="342900" indent="-342900">
                <a:lnSpc>
                  <a:spcPts val="3500"/>
                </a:lnSpc>
                <a:spcBef>
                  <a:spcPct val="0"/>
                </a:spcBef>
                <a:buFont typeface="Wingdings" pitchFamily="2" charset="2"/>
                <a:buChar char="v"/>
              </a:pP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Horizontal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spread ⇒ impact size (right = raises prediction, left = 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lowers)</a:t>
              </a:r>
            </a:p>
            <a:p>
              <a:pPr marL="342900" indent="-342900">
                <a:lnSpc>
                  <a:spcPts val="3500"/>
                </a:lnSpc>
                <a:spcBef>
                  <a:spcPct val="0"/>
                </a:spcBef>
                <a:buFont typeface="Wingdings" pitchFamily="2" charset="2"/>
                <a:buChar char="v"/>
              </a:pP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Colour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⇒ original feature value (red = high, blue = low).</a:t>
              </a:r>
            </a:p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endParaRPr lang="en-US" sz="2400" u="none" dirty="0">
                <a:solidFill>
                  <a:schemeClr val="bg1"/>
                </a:solidFill>
                <a:latin typeface="Times New Roman" pitchFamily="18" charset="0"/>
                <a:ea typeface="Rugrats Sans"/>
                <a:cs typeface="Times New Roman" pitchFamily="18" charset="0"/>
                <a:sym typeface="Rugrats Sans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1790700"/>
            <a:ext cx="5410200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200" u="none" spc="-136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Understanding </a:t>
            </a:r>
          </a:p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200" u="none" spc="-136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SHAP </a:t>
            </a:r>
          </a:p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200" u="none" spc="-136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Visualizations</a:t>
            </a:r>
            <a:endParaRPr lang="en-US" sz="7200" u="none" spc="-136" dirty="0">
              <a:solidFill>
                <a:srgbClr val="F4F5F8"/>
              </a:solidFill>
              <a:latin typeface="Times New Roman" pitchFamily="18" charset="0"/>
              <a:ea typeface="Arsenica Antiqua"/>
              <a:cs typeface="Times New Roman" pitchFamily="18" charset="0"/>
              <a:sym typeface="Arsenica Antiqua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5300"/>
            <a:ext cx="12188456" cy="5917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304800" y="1790700"/>
            <a:ext cx="5410200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200" u="none" spc="-136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Understanding </a:t>
            </a:r>
          </a:p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200" u="none" spc="-136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SHAP </a:t>
            </a:r>
          </a:p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200" u="none" spc="-136" dirty="0" smtClean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rPr>
              <a:t>Visualizations</a:t>
            </a:r>
            <a:endParaRPr lang="en-US" sz="7200" u="none" spc="-136" dirty="0">
              <a:solidFill>
                <a:srgbClr val="F4F5F8"/>
              </a:solidFill>
              <a:latin typeface="Times New Roman" pitchFamily="18" charset="0"/>
              <a:ea typeface="Arsenica Antiqua"/>
              <a:cs typeface="Times New Roman" pitchFamily="18" charset="0"/>
              <a:sym typeface="Arsenica Antiqua"/>
            </a:endParaRPr>
          </a:p>
        </p:txBody>
      </p:sp>
      <p:grpSp>
        <p:nvGrpSpPr>
          <p:cNvPr id="8" name="Group 6"/>
          <p:cNvGrpSpPr/>
          <p:nvPr/>
        </p:nvGrpSpPr>
        <p:grpSpPr>
          <a:xfrm>
            <a:off x="326676" y="5981700"/>
            <a:ext cx="8969724" cy="2910107"/>
            <a:chOff x="0" y="114824"/>
            <a:chExt cx="4719376" cy="6881251"/>
          </a:xfrm>
        </p:grpSpPr>
        <p:sp>
          <p:nvSpPr>
            <p:cNvPr id="9" name="AutoShape 7"/>
            <p:cNvSpPr/>
            <p:nvPr/>
          </p:nvSpPr>
          <p:spPr>
            <a:xfrm flipH="1">
              <a:off x="0" y="1628024"/>
              <a:ext cx="2554394" cy="0"/>
            </a:xfrm>
            <a:prstGeom prst="line">
              <a:avLst/>
            </a:prstGeom>
            <a:ln w="38100" cap="flat">
              <a:solidFill>
                <a:srgbClr val="FCFCF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8"/>
            <p:cNvSpPr txBox="1"/>
            <p:nvPr/>
          </p:nvSpPr>
          <p:spPr>
            <a:xfrm>
              <a:off x="0" y="114824"/>
              <a:ext cx="3791692" cy="1243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109"/>
                </a:lnSpc>
              </a:pPr>
              <a:r>
                <a:rPr lang="en-US" sz="2999" u="none" spc="5" dirty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Bar </a:t>
              </a:r>
              <a:r>
                <a:rPr lang="en-US" sz="2999" u="none" spc="5" dirty="0" smtClean="0">
                  <a:solidFill>
                    <a:srgbClr val="F4F5F8"/>
                  </a:solidFill>
                  <a:latin typeface="Times New Roman" pitchFamily="18" charset="0"/>
                  <a:ea typeface="Arsenica Antiqua"/>
                  <a:cs typeface="Times New Roman" pitchFamily="18" charset="0"/>
                  <a:sym typeface="Arsenica Antiqua"/>
                </a:rPr>
                <a:t>Plot (ranked mean |SHAP| )</a:t>
              </a:r>
              <a:endParaRPr lang="en-US" sz="2999" u="none" spc="5" dirty="0">
                <a:solidFill>
                  <a:srgbClr val="F4F5F8"/>
                </a:solidFill>
                <a:latin typeface="Times New Roman" pitchFamily="18" charset="0"/>
                <a:ea typeface="Arsenica Antiqua"/>
                <a:cs typeface="Times New Roman" pitchFamily="18" charset="0"/>
                <a:sym typeface="Arsenica Antiqua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0" y="1689421"/>
              <a:ext cx="4719376" cy="53066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chemeClr val="bg1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Bar plots provide clear comparisons of feature contributions to model predictions</a:t>
              </a:r>
              <a:r>
                <a:rPr lang="en-US" sz="2400" u="none" dirty="0" smtClean="0">
                  <a:solidFill>
                    <a:schemeClr val="bg1"/>
                  </a:solidFill>
                  <a:latin typeface="Times New Roman" pitchFamily="18" charset="0"/>
                  <a:ea typeface="Rugrats Sans"/>
                  <a:cs typeface="Times New Roman" pitchFamily="18" charset="0"/>
                  <a:sym typeface="Rugrats Sans"/>
                </a:rPr>
                <a:t>.</a:t>
              </a:r>
            </a:p>
            <a:p>
              <a:pPr marL="342900" indent="-342900">
                <a:lnSpc>
                  <a:spcPts val="3500"/>
                </a:lnSpc>
                <a:spcBef>
                  <a:spcPct val="0"/>
                </a:spcBef>
                <a:buFont typeface="Wingdings" pitchFamily="2" charset="2"/>
                <a:buChar char="v"/>
              </a:pP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Mean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|SHAP| ranks overall 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importance.</a:t>
              </a:r>
            </a:p>
            <a:p>
              <a:pPr marL="342900" indent="-342900">
                <a:lnSpc>
                  <a:spcPts val="3500"/>
                </a:lnSpc>
                <a:spcBef>
                  <a:spcPct val="0"/>
                </a:spcBef>
                <a:buFont typeface="Wingdings" pitchFamily="2" charset="2"/>
                <a:buChar char="v"/>
              </a:pP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Fast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“top-10 drivers” view for 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executives.</a:t>
              </a:r>
            </a:p>
            <a:p>
              <a:pPr marL="342900" indent="-342900">
                <a:lnSpc>
                  <a:spcPts val="3500"/>
                </a:lnSpc>
                <a:spcBef>
                  <a:spcPct val="0"/>
                </a:spcBef>
                <a:buFont typeface="Wingdings" pitchFamily="2" charset="2"/>
                <a:buChar char="v"/>
              </a:pP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Good </a:t>
              </a:r>
              <a:r>
                <a:rPr lang="en-US" sz="2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starting point before deeper dives</a:t>
              </a:r>
              <a:r>
                <a:rPr lang="en-US" sz="24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.</a:t>
              </a:r>
              <a:endPara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476650"/>
            <a:ext cx="8991600" cy="78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589</Words>
  <Application>Microsoft Office PowerPoint</Application>
  <PresentationFormat>Custom</PresentationFormat>
  <Paragraphs>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Arsenica Antiqua</vt:lpstr>
      <vt:lpstr>Calibri</vt:lpstr>
      <vt:lpstr>Wingdings</vt:lpstr>
      <vt:lpstr>Times New Roman</vt:lpstr>
      <vt:lpstr>Arial Unicode MS</vt:lpstr>
      <vt:lpstr>Rugrats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Explainable AI with SHAP</dc:title>
  <dc:description>Presentation - Explainable AI with SHAP</dc:description>
  <cp:lastModifiedBy>PC</cp:lastModifiedBy>
  <cp:revision>16</cp:revision>
  <dcterms:created xsi:type="dcterms:W3CDTF">2006-08-16T00:00:00Z</dcterms:created>
  <dcterms:modified xsi:type="dcterms:W3CDTF">2025-06-26T07:19:24Z</dcterms:modified>
  <dc:identifier>DAGrW-ZekIs</dc:identifier>
</cp:coreProperties>
</file>